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7" r:id="rId2"/>
    <p:sldId id="256" r:id="rId3"/>
    <p:sldId id="258" r:id="rId4"/>
    <p:sldId id="312" r:id="rId5"/>
    <p:sldId id="259" r:id="rId6"/>
    <p:sldId id="291" r:id="rId7"/>
    <p:sldId id="292" r:id="rId8"/>
    <p:sldId id="318" r:id="rId9"/>
    <p:sldId id="316" r:id="rId10"/>
    <p:sldId id="313" r:id="rId11"/>
    <p:sldId id="314" r:id="rId12"/>
    <p:sldId id="288" r:id="rId13"/>
    <p:sldId id="280" r:id="rId14"/>
    <p:sldId id="315" r:id="rId15"/>
    <p:sldId id="293" r:id="rId16"/>
    <p:sldId id="296" r:id="rId17"/>
    <p:sldId id="294" r:id="rId18"/>
    <p:sldId id="295" r:id="rId19"/>
    <p:sldId id="297" r:id="rId20"/>
    <p:sldId id="298" r:id="rId21"/>
    <p:sldId id="299" r:id="rId22"/>
    <p:sldId id="300" r:id="rId23"/>
    <p:sldId id="302" r:id="rId24"/>
    <p:sldId id="301" r:id="rId25"/>
    <p:sldId id="303" r:id="rId26"/>
    <p:sldId id="304" r:id="rId27"/>
    <p:sldId id="305" r:id="rId28"/>
    <p:sldId id="306" r:id="rId29"/>
    <p:sldId id="308" r:id="rId30"/>
    <p:sldId id="311" r:id="rId31"/>
    <p:sldId id="283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1A8FF-1B92-40DF-98E7-692489AE4E96}">
          <p14:sldIdLst>
            <p14:sldId id="257"/>
            <p14:sldId id="256"/>
            <p14:sldId id="258"/>
            <p14:sldId id="312"/>
            <p14:sldId id="259"/>
            <p14:sldId id="291"/>
            <p14:sldId id="292"/>
            <p14:sldId id="318"/>
            <p14:sldId id="316"/>
            <p14:sldId id="313"/>
            <p14:sldId id="314"/>
            <p14:sldId id="288"/>
          </p14:sldIdLst>
        </p14:section>
        <p14:section name="无标题节" id="{8E1C287C-B681-4214-903D-5226CD3ABAF7}">
          <p14:sldIdLst>
            <p14:sldId id="280"/>
            <p14:sldId id="315"/>
            <p14:sldId id="293"/>
            <p14:sldId id="296"/>
            <p14:sldId id="294"/>
            <p14:sldId id="295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305"/>
            <p14:sldId id="306"/>
            <p14:sldId id="308"/>
            <p14:sldId id="311"/>
            <p14:sldId id="283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2A3D52"/>
    <a:srgbClr val="FFFFFF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深色样式 2 - 强调 5/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9317" autoAdjust="0"/>
  </p:normalViewPr>
  <p:slideViewPr>
    <p:cSldViewPr snapToGrid="0">
      <p:cViewPr>
        <p:scale>
          <a:sx n="85" d="100"/>
          <a:sy n="85" d="100"/>
        </p:scale>
        <p:origin x="-590" y="-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1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410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410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4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573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34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7216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4334"/>
      </p:ext>
    </p:extLst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74381"/>
      </p:ext>
    </p:extLst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48229"/>
      </p:ext>
    </p:extLst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199531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77683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69989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024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76869"/>
      </p:ext>
    </p:extLst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201"/>
      </p:ext>
    </p:extLst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48971"/>
      </p:ext>
    </p:extLst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53898"/>
      </p:ext>
    </p:extLst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50014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  <a:pPr/>
              <a:t>2021/6/17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3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33.png"/><Relationship Id="rId4" Type="http://schemas.openxmlformats.org/officeDocument/2006/relationships/image" Target="../media/image12.png"/><Relationship Id="rId9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image" Target="../media/image40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1451" y="1483793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3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票多多电影售票系统</a:t>
            </a:r>
            <a:endParaRPr lang="zh-CN" altLang="en-US" sz="5333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9" name="Lady &amp; Bird (淑女与鸟组合) - Stephanie Says (史蒂芬妮说)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5828262" y="-10608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867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750"/>
                            </p:stCondLst>
                            <p:childTnLst>
                              <p:par>
                                <p:cTn id="3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7846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数据表设计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5760"/>
            <a:ext cx="12805429" cy="6095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97298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8166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数据库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ER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图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C:\Users\DELL\Documents\Tencent Files\1014485835\Image\C2C\@_C6AXIZ3_$V)}1$W{8_~F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3930" y="1115434"/>
            <a:ext cx="6133504" cy="58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2908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7846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收获与体会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6785" y="1686413"/>
            <a:ext cx="10656968" cy="4468042"/>
            <a:chOff x="4536521" y="2415038"/>
            <a:chExt cx="2255058" cy="1771919"/>
          </a:xfrm>
        </p:grpSpPr>
        <p:sp>
          <p:nvSpPr>
            <p:cNvPr id="19" name="矩形 18"/>
            <p:cNvSpPr/>
            <p:nvPr/>
          </p:nvSpPr>
          <p:spPr>
            <a:xfrm>
              <a:off x="4536521" y="2415038"/>
              <a:ext cx="2255058" cy="1771919"/>
            </a:xfrm>
            <a:prstGeom prst="rect">
              <a:avLst/>
            </a:pr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07564" y="2500778"/>
              <a:ext cx="2064522" cy="1562328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F8F8F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收获与体会：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我们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小组六人没有一起合作的经验，在制作这些网页的时候，我们有时会因为审美不同、思路不同，会造成了各个网页在整体上看还是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出现了一些风格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不太搭，有的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网页不太符合现代人审美等问题；</a:t>
              </a:r>
              <a:endParaRPr lang="en-US" altLang="zh-CN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还有些比较恼火的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功能我们都要要</a:t>
              </a:r>
              <a:r>
                <a:rPr lang="zh-CN" altLang="en-US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经过讨论、磨合后再花一些时间才能解决。但我能看到，我们的小组成员无论水平高低，无论创意好坏，都有在努力为我们的项目出一份力，努力不拖大家的后腿、耽误小组的进度，我觉得这是我很难得的一次体验，我也学到了很多。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</a:t>
              </a: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沟通、分工、监督是团队协作的三大要素，我们也有了深刻的认识。良好的沟通能明确的分工，使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项目事半功倍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；队长的监督和合理的建议保证了我们的任务质量和项目进度，发现问题和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bug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后，进行及时的调整，保证了项目的顺利进行。</a:t>
              </a:r>
              <a:endPara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从代码规范上我们也感受到了：代码不规范，队长两行泪；没有好的注释习惯，不合理的代码命名，不规整的代码结构会让团队的进度受到很大的影响，后期维护也很难下手，甚至自己写的代码过了几周后自己也看不懂了。因此，代码规范在团队中不可或缺。</a:t>
              </a:r>
              <a:endPara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需求对于软件开发非常重要。软件过程中，如果盲目进入开发过程，那么就无法应对突如其来的需求变更。因为软件不是纯物化的东西，其中包含着人的因素，于是就有了很多变化的过程，不可能像理想的物质生产过程一样。由于我们是第一次团队项目，我们对于需求的分析结果比较简单明确；但我们也明白对于需求应当有明确的判断能力</a:t>
              </a:r>
              <a:r>
                <a:rPr lang="zh-CN" altLang="en-US" sz="140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，</a:t>
              </a:r>
              <a:r>
                <a:rPr lang="zh-CN" altLang="en-US" sz="140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我们应当提前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制订简单有效的变更控制流程、妥善保管相关文档等等措施来面对需求变更。</a:t>
              </a:r>
              <a:endParaRPr lang="en-US" altLang="zh-CN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516800" y="2917002"/>
            <a:ext cx="184731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41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4" y="2111551"/>
            <a:ext cx="5479696" cy="40606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31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01471" y="2950222"/>
            <a:ext cx="481734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项目展示：</a:t>
            </a:r>
            <a:endParaRPr lang="en-US" altLang="zh-CN" sz="7200" b="1" dirty="0" smtClean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36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主页与用户模块</a:t>
            </a:r>
            <a:endParaRPr lang="en-US" altLang="zh-CN" sz="3600" b="1" dirty="0" smtClean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2800" dirty="0"/>
              <a:t>http://372sr37076.wicp.vip/</a:t>
            </a:r>
            <a:endParaRPr lang="en-US" altLang="zh-CN" sz="28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7131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4" y="2111551"/>
            <a:ext cx="5479696" cy="4060649"/>
          </a:xfrm>
          <a:prstGeom prst="rect">
            <a:avLst/>
          </a:prstGeom>
        </p:spPr>
      </p:pic>
      <p:sp>
        <p:nvSpPr>
          <p:cNvPr id="33" name="文本框 32"/>
          <p:cNvSpPr txBox="1"/>
          <p:nvPr/>
        </p:nvSpPr>
        <p:spPr>
          <a:xfrm>
            <a:off x="5901471" y="2950222"/>
            <a:ext cx="1988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备用展示图</a:t>
            </a:r>
            <a:endParaRPr lang="en-US" altLang="zh-CN" sz="28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59432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483016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用户管理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登录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5952"/>
            <a:ext cx="12217287" cy="541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175760"/>
            <a:ext cx="12192001" cy="568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53780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513794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必要的格式检验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5759"/>
            <a:ext cx="12192000" cy="569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30" y="1175759"/>
            <a:ext cx="4809260" cy="554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46719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575991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必要的格式检验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75760"/>
            <a:ext cx="12192001" cy="602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35" y="1175760"/>
            <a:ext cx="5783262" cy="5786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71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6611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主页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052"/>
            <a:ext cx="12192000" cy="638361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</p:pic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87158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个人空间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14" y="1552580"/>
            <a:ext cx="12222014" cy="609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31505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6" y="1116106"/>
            <a:ext cx="4578457" cy="466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4" y="5818079"/>
            <a:ext cx="2439742" cy="9095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" y="4400531"/>
            <a:ext cx="2343136" cy="2030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5" y="4456089"/>
            <a:ext cx="1048141" cy="16505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31331" y="1582250"/>
            <a:ext cx="748147" cy="748148"/>
            <a:chOff x="7531331" y="1259522"/>
            <a:chExt cx="748147" cy="748148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7531331" y="125952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31082" y="1292772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31331" y="3281082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89494" y="166393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总结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789494" y="3333609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展示</a:t>
            </a:r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95022" y="3241277"/>
            <a:ext cx="324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7388" y="2246260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193052001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6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"/>
                            </p:stCondLst>
                            <p:childTnLst>
                              <p:par>
                                <p:cTn id="5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5" grpId="0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41795" y="171199"/>
            <a:ext cx="668965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个人空间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账号管理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" y="1379940"/>
            <a:ext cx="12192060" cy="547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191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35099" y="145804"/>
            <a:ext cx="637866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个人空间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修改密码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287546"/>
            <a:ext cx="12191999" cy="578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519171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8487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小眼睛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8" y="1552617"/>
            <a:ext cx="5411688" cy="501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91" y="1671334"/>
            <a:ext cx="5219700" cy="478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810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452239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必要的检验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2" y="1511755"/>
            <a:ext cx="5459391" cy="5020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66" y="1551103"/>
            <a:ext cx="5453788" cy="5020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67" y="1511755"/>
            <a:ext cx="5423218" cy="506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87692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重新登录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97" y="1567951"/>
            <a:ext cx="9361170" cy="517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3581007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29" y="1448357"/>
            <a:ext cx="9997592" cy="522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7654125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99" y="1287547"/>
            <a:ext cx="9898062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1129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" y="1175760"/>
            <a:ext cx="10938510" cy="547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211296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54457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修改密码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22" y="1195952"/>
            <a:ext cx="8444673" cy="56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437719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8487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管理员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" y="1175760"/>
            <a:ext cx="12166072" cy="571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083301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186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11513552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71744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5231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分工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098641"/>
              </p:ext>
            </p:extLst>
          </p:nvPr>
        </p:nvGraphicFramePr>
        <p:xfrm>
          <a:off x="1382215" y="1662742"/>
          <a:ext cx="9025808" cy="435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904"/>
                <a:gridCol w="4512904"/>
              </a:tblGrid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分工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李长欣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后端路由设计以及代码编写，编写后端</a:t>
                      </a:r>
                      <a:r>
                        <a:rPr lang="en-US" altLang="zh-CN" dirty="0" smtClean="0"/>
                        <a:t>API</a:t>
                      </a:r>
                      <a:r>
                        <a:rPr lang="zh-CN" altLang="en-US" dirty="0" smtClean="0"/>
                        <a:t>，前端整体构架，数据库表设计与操作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汪展鹏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个人主页模块构架，主页界面设计，公共</a:t>
                      </a:r>
                      <a:r>
                        <a:rPr lang="en-US" altLang="zh-CN" dirty="0" smtClean="0"/>
                        <a:t>CSS</a:t>
                      </a:r>
                      <a:r>
                        <a:rPr lang="zh-CN" altLang="en-US" dirty="0" smtClean="0"/>
                        <a:t>动画代码编写，个人主页面优化与测试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刘代华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用户模块，主页界面设计，代码整体测试，模板引擎代码编写，公用</a:t>
                      </a:r>
                      <a:r>
                        <a:rPr lang="en-US" altLang="zh-CN" dirty="0" smtClean="0"/>
                        <a:t>JS</a:t>
                      </a:r>
                      <a:r>
                        <a:rPr lang="zh-CN" altLang="en-US" dirty="0" smtClean="0"/>
                        <a:t>函数编写与封装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宋昌壑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个人主页模块，管理员整体构架，前端</a:t>
                      </a:r>
                      <a:r>
                        <a:rPr lang="en-US" altLang="zh-CN" dirty="0" smtClean="0"/>
                        <a:t>Ajax</a:t>
                      </a:r>
                      <a:r>
                        <a:rPr lang="zh-CN" altLang="en-US" dirty="0" smtClean="0"/>
                        <a:t>请求封装，错误反馈页面，电影相关资源</a:t>
                      </a:r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田雨泽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管理员整体构架，主页面设计，错误反馈页面，页面跳转、重定向等设计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李海洋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用户模块细节维护，公共</a:t>
                      </a:r>
                      <a:r>
                        <a:rPr lang="en-US" altLang="zh-CN" dirty="0" smtClean="0"/>
                        <a:t>CSS</a:t>
                      </a:r>
                      <a:r>
                        <a:rPr lang="zh-CN" altLang="en-US" dirty="0" smtClean="0"/>
                        <a:t>动画代码编写，代码整体测试，</a:t>
                      </a:r>
                      <a:r>
                        <a:rPr lang="en-US" altLang="zh-CN" dirty="0" smtClean="0"/>
                        <a:t>bootstrap</a:t>
                      </a:r>
                      <a:r>
                        <a:rPr lang="zh-CN" altLang="en-US" dirty="0" smtClean="0"/>
                        <a:t>公用组件编写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87893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78511" y="1358039"/>
            <a:ext cx="7109099" cy="25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3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</a:t>
            </a:r>
            <a:r>
              <a:rPr lang="zh-CN" altLang="en-US" sz="5333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大家，我们小组的答辩到此结束</a:t>
            </a:r>
            <a:endParaRPr lang="en-US" altLang="zh-CN" sz="5333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5333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 cstate="print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4169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52319" y="145804"/>
            <a:ext cx="3897221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项目执行情况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14404" y="2415038"/>
            <a:ext cx="3541139" cy="329292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4536520" y="2366966"/>
            <a:ext cx="7190659" cy="4016909"/>
            <a:chOff x="4536521" y="2404027"/>
            <a:chExt cx="2188513" cy="1559849"/>
          </a:xfrm>
        </p:grpSpPr>
        <p:sp>
          <p:nvSpPr>
            <p:cNvPr id="19" name="矩形 18"/>
            <p:cNvSpPr/>
            <p:nvPr/>
          </p:nvSpPr>
          <p:spPr>
            <a:xfrm>
              <a:off x="4536521" y="2404027"/>
              <a:ext cx="2188513" cy="1559849"/>
            </a:xfrm>
            <a:prstGeom prst="rect">
              <a:avLst/>
            </a:pr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591097" y="2456004"/>
              <a:ext cx="2064522" cy="121906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8F8F8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项目进度</a:t>
              </a:r>
              <a:r>
                <a:rPr lang="zh-CN" altLang="en-US" sz="2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endParaRPr lang="en-US" altLang="zh-CN" sz="2400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目前我们小组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实现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了所有模块的搭建，完成了</a:t>
              </a:r>
              <a:r>
                <a:rPr lang="en-US" altLang="zh-CN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90%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的预期功能，</a:t>
              </a:r>
              <a:endPara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由于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时间问题，我们的售票系统不完善，没有排座位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等更加丰富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的功能；然后管理员模块方面，我们想要后台上架电影的功能也没有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实现。</a:t>
              </a:r>
              <a:endParaRPr lang="en-US" altLang="zh-CN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但是门户网站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、个人主页、用户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模块、管理员模块、以及</a:t>
              </a:r>
              <a:r>
                <a:rPr lang="zh-CN" altLang="en-US" dirty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售票</a:t>
              </a:r>
              <a:r>
                <a:rPr lang="zh-CN" altLang="en-US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模块已经成型。功能方面已经实现了用户对个人账户的管理、购买电影票、查看订单、拥有个人空间；还有管理员模块实现了对所有账户的管理，以及电影票管理。</a:t>
              </a:r>
              <a:endParaRPr lang="en-US" altLang="zh-CN" dirty="0" smtClean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  <a:endParaRPr lang="en-US" altLang="zh-CN" sz="16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6395122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用户管理</a:t>
            </a: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3254329" y="2655764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63468" y="4374711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404396" y="3487953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 flipH="1">
            <a:off x="3881218" y="1716378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</a:endParaRPr>
          </a:p>
        </p:txBody>
      </p:sp>
      <p:sp>
        <p:nvSpPr>
          <p:cNvPr id="20" name="TextBox 9"/>
          <p:cNvSpPr txBox="1"/>
          <p:nvPr/>
        </p:nvSpPr>
        <p:spPr>
          <a:xfrm flipH="1">
            <a:off x="3994127" y="2035297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141965" y="2815963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5227753" y="3134718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061196" y="4504040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5200389" y="4669928"/>
            <a:ext cx="775014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找回密码</a:t>
            </a: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flipH="1">
            <a:off x="3894859" y="5597697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8" name="TextBox 17"/>
          <p:cNvSpPr txBox="1"/>
          <p:nvPr/>
        </p:nvSpPr>
        <p:spPr>
          <a:xfrm flipH="1">
            <a:off x="4031947" y="5770073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3240687" y="4920408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9" name="TextBox 23"/>
          <p:cNvSpPr txBox="1"/>
          <p:nvPr/>
        </p:nvSpPr>
        <p:spPr>
          <a:xfrm>
            <a:off x="1529935" y="33348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34853" y="3822386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2" name="矩形 1"/>
          <p:cNvSpPr/>
          <p:nvPr/>
        </p:nvSpPr>
        <p:spPr>
          <a:xfrm>
            <a:off x="5073176" y="1879379"/>
            <a:ext cx="5671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用户可登录到自己的网页，并进行对自己账户的管理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9759" y="3150207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通过真实的邮箱账户，注册属于自己的账号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9759" y="4933666"/>
            <a:ext cx="5493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通过真实邮箱，向邮箱发送验证码进行身份验证后，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即可更改密码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90366" y="6090241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用户可在成功登录自己的主页后，在账号安全中心更改密码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3422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6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4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80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9" grpId="0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04094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管理员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2735751" y="2478412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0" name="TextBox 9"/>
          <p:cNvSpPr txBox="1"/>
          <p:nvPr/>
        </p:nvSpPr>
        <p:spPr>
          <a:xfrm flipH="1">
            <a:off x="3994127" y="2035297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4551483" y="1562425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4664393" y="1727392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上映电影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4632825" y="5414329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4767851" y="5580217"/>
            <a:ext cx="775014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管理售卖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6" name="TextBox 20"/>
          <p:cNvSpPr txBox="1"/>
          <p:nvPr/>
        </p:nvSpPr>
        <p:spPr>
          <a:xfrm>
            <a:off x="5761937" y="1727392"/>
            <a:ext cx="5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架、更换电影，便于用户选择最近火热的电影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5851791" y="5733977"/>
            <a:ext cx="504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查看电影票售卖情况，管理售票数据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</a:p>
        </p:txBody>
      </p:sp>
      <p:sp>
        <p:nvSpPr>
          <p:cNvPr id="27" name="Oval 12"/>
          <p:cNvSpPr>
            <a:spLocks noChangeArrowheads="1"/>
          </p:cNvSpPr>
          <p:nvPr/>
        </p:nvSpPr>
        <p:spPr bwMode="auto">
          <a:xfrm flipH="1">
            <a:off x="5542865" y="3569210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管理用户</a:t>
            </a:r>
            <a:endParaRPr lang="zh-CN" altLang="en-US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17"/>
          <p:cNvSpPr>
            <a:spLocks noChangeShapeType="1"/>
          </p:cNvSpPr>
          <p:nvPr/>
        </p:nvSpPr>
        <p:spPr bwMode="auto">
          <a:xfrm flipH="1" flipV="1">
            <a:off x="3393427" y="3764698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" name="矩形 1"/>
          <p:cNvSpPr/>
          <p:nvPr/>
        </p:nvSpPr>
        <p:spPr>
          <a:xfrm>
            <a:off x="6645855" y="3816610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管理用户账户信息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Line 16"/>
          <p:cNvSpPr>
            <a:spLocks noChangeShapeType="1"/>
          </p:cNvSpPr>
          <p:nvPr/>
        </p:nvSpPr>
        <p:spPr bwMode="auto">
          <a:xfrm flipH="1" flipV="1">
            <a:off x="3240687" y="4812999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2504949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1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4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36" grpId="0"/>
      <p:bldP spid="37" grpId="0"/>
      <p:bldP spid="39" grpId="0"/>
      <p:bldP spid="40" grpId="0"/>
      <p:bldP spid="27" grpId="0" animBg="1"/>
      <p:bldP spid="29" grpId="0" animBg="1"/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售票系统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50600" y="4141911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273920" y="3123057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073176" y="2496879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5219280" y="2815798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售票</a:t>
            </a: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106370" y="4298325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5237773" y="4644841"/>
            <a:ext cx="775014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  <a:extLst/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flipH="1">
            <a:off x="3894859" y="5597697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8" name="TextBox 17"/>
          <p:cNvSpPr txBox="1"/>
          <p:nvPr/>
        </p:nvSpPr>
        <p:spPr>
          <a:xfrm flipH="1">
            <a:off x="4031947" y="5770073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999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电影专栏</a:t>
            </a:r>
            <a:endParaRPr lang="zh-CN" altLang="en-US" sz="1999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3240687" y="4920408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6" name="TextBox 20"/>
          <p:cNvSpPr txBox="1"/>
          <p:nvPr/>
        </p:nvSpPr>
        <p:spPr>
          <a:xfrm>
            <a:off x="6234520" y="2633934"/>
            <a:ext cx="504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电影售票，用户自己凭意愿购票、退票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6236643" y="4560373"/>
            <a:ext cx="5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用户的购票订单，可以查看历史购票，管理已买的电影票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售票</a:t>
            </a: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60308" y="6108371"/>
            <a:ext cx="6000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推荐电影，可查看电影简介、便于用户选择心仪的电影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9499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8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7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6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6" grpId="0"/>
      <p:bldP spid="37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8F2F4CE7-EE19-4577-95A8-D817D6969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800" b="1" dirty="0" smtClean="0"/>
              <a:t>功能需求列表</a:t>
            </a:r>
            <a:endParaRPr lang="zh-CN" altLang="en-US" sz="4800" b="1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xmlns="" id="{F6254307-0AE8-49E2-BBBC-A417C6874E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73295294"/>
              </p:ext>
            </p:extLst>
          </p:nvPr>
        </p:nvGraphicFramePr>
        <p:xfrm>
          <a:off x="688157" y="1824355"/>
          <a:ext cx="10543095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8985">
                  <a:extLst>
                    <a:ext uri="{9D8B030D-6E8A-4147-A177-3AD203B41FA5}">
                      <a16:colId xmlns:a16="http://schemas.microsoft.com/office/drawing/2014/main" xmlns="" val="1265533118"/>
                    </a:ext>
                  </a:extLst>
                </a:gridCol>
                <a:gridCol w="2187019">
                  <a:extLst>
                    <a:ext uri="{9D8B030D-6E8A-4147-A177-3AD203B41FA5}">
                      <a16:colId xmlns:a16="http://schemas.microsoft.com/office/drawing/2014/main" xmlns="" val="742978406"/>
                    </a:ext>
                  </a:extLst>
                </a:gridCol>
                <a:gridCol w="1187777">
                  <a:extLst>
                    <a:ext uri="{9D8B030D-6E8A-4147-A177-3AD203B41FA5}">
                      <a16:colId xmlns:a16="http://schemas.microsoft.com/office/drawing/2014/main" xmlns="" val="597715371"/>
                    </a:ext>
                  </a:extLst>
                </a:gridCol>
                <a:gridCol w="6329314">
                  <a:extLst>
                    <a:ext uri="{9D8B030D-6E8A-4147-A177-3AD203B41FA5}">
                      <a16:colId xmlns:a16="http://schemas.microsoft.com/office/drawing/2014/main" xmlns="" val="1345910207"/>
                    </a:ext>
                  </a:extLst>
                </a:gridCol>
              </a:tblGrid>
              <a:tr h="35805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序号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简要描述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5115331"/>
                  </a:ext>
                </a:extLst>
              </a:tr>
              <a:tr h="35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注册与登陆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用户需要设置真实的邮箱作为用户名，</a:t>
                      </a:r>
                      <a:r>
                        <a:rPr lang="en-US" altLang="zh-CN" dirty="0"/>
                        <a:t>6-15</a:t>
                      </a:r>
                      <a:r>
                        <a:rPr lang="zh-CN" altLang="en-US" dirty="0"/>
                        <a:t>位字符为密码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96237512"/>
                  </a:ext>
                </a:extLst>
              </a:tr>
              <a:tr h="35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修改与忘记密码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可通过向邮箱发送验证码来进行更改密码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99109294"/>
                  </a:ext>
                </a:extLst>
              </a:tr>
              <a:tr h="35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管理员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登陆管理员账号可进行电影的上架和更改用户的购票信息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00860784"/>
                  </a:ext>
                </a:extLst>
              </a:tr>
              <a:tr h="358054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添加与展示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同样是通过管理员账号添加并向用户展示即将上架的电影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89968823"/>
                  </a:ext>
                </a:extLst>
              </a:tr>
              <a:tr h="61801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查看和购买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用户在登陆后可以查看可以购买哪些电影票目以及对应的票价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287920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84565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7846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功能结构图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125" y="1319325"/>
            <a:ext cx="4422403" cy="553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98453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606</TotalTime>
  <Words>1264</Words>
  <Application>Microsoft Office PowerPoint</Application>
  <PresentationFormat>自定义</PresentationFormat>
  <Paragraphs>200</Paragraphs>
  <Slides>31</Slides>
  <Notes>30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功能需求列表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DELL</cp:lastModifiedBy>
  <cp:revision>224</cp:revision>
  <dcterms:created xsi:type="dcterms:W3CDTF">2017-04-05T12:41:11Z</dcterms:created>
  <dcterms:modified xsi:type="dcterms:W3CDTF">2021-06-17T14:33:58Z</dcterms:modified>
</cp:coreProperties>
</file>